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82" r:id="rId4"/>
    <p:sldId id="283" r:id="rId5"/>
    <p:sldId id="276" r:id="rId6"/>
    <p:sldId id="277" r:id="rId7"/>
    <p:sldId id="278" r:id="rId8"/>
    <p:sldId id="279" r:id="rId9"/>
    <p:sldId id="280" r:id="rId10"/>
    <p:sldId id="281" r:id="rId11"/>
    <p:sldId id="259" r:id="rId12"/>
    <p:sldId id="266" r:id="rId13"/>
    <p:sldId id="267" r:id="rId14"/>
    <p:sldId id="268" r:id="rId15"/>
    <p:sldId id="286" r:id="rId16"/>
    <p:sldId id="287" r:id="rId17"/>
    <p:sldId id="285" r:id="rId18"/>
    <p:sldId id="289" r:id="rId19"/>
    <p:sldId id="288" r:id="rId20"/>
    <p:sldId id="298" r:id="rId21"/>
    <p:sldId id="307" r:id="rId22"/>
    <p:sldId id="303" r:id="rId23"/>
    <p:sldId id="302" r:id="rId24"/>
    <p:sldId id="290" r:id="rId25"/>
    <p:sldId id="305" r:id="rId26"/>
    <p:sldId id="301" r:id="rId27"/>
    <p:sldId id="299" r:id="rId28"/>
    <p:sldId id="291" r:id="rId29"/>
    <p:sldId id="300" r:id="rId30"/>
    <p:sldId id="304" r:id="rId31"/>
    <p:sldId id="270" r:id="rId32"/>
    <p:sldId id="295" r:id="rId33"/>
    <p:sldId id="294" r:id="rId34"/>
    <p:sldId id="292" r:id="rId35"/>
    <p:sldId id="293" r:id="rId36"/>
    <p:sldId id="296" r:id="rId37"/>
    <p:sldId id="308" r:id="rId38"/>
    <p:sldId id="271" r:id="rId39"/>
    <p:sldId id="297" r:id="rId40"/>
    <p:sldId id="272" r:id="rId41"/>
    <p:sldId id="30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BA75"/>
    <a:srgbClr val="D43A21"/>
    <a:srgbClr val="EA0014"/>
    <a:srgbClr val="2F892F"/>
    <a:srgbClr val="AF2017"/>
    <a:srgbClr val="E78143"/>
    <a:srgbClr val="486AFA"/>
    <a:srgbClr val="259A34"/>
    <a:srgbClr val="9DD2F4"/>
    <a:srgbClr val="AA2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6"/>
    <p:restoredTop sz="93678" autoAdjust="0"/>
  </p:normalViewPr>
  <p:slideViewPr>
    <p:cSldViewPr snapToGrid="0" snapToObjects="1">
      <p:cViewPr varScale="1">
        <p:scale>
          <a:sx n="84" d="100"/>
          <a:sy n="84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4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5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9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4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1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9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3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6BF23-F818-6E42-8348-BFAF867AE349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572BB-2A97-7948-8353-2388F2BB34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6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89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  <a:t>Week 11: </a:t>
            </a:r>
            <a:b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</a:br>
            <a:r>
              <a:rPr lang="en-US" sz="3600" dirty="0" err="1">
                <a:solidFill>
                  <a:srgbClr val="FFFF66"/>
                </a:solidFill>
                <a:latin typeface="Eurostile"/>
                <a:cs typeface="Eurostile"/>
              </a:rPr>
              <a:t>Newsgames</a:t>
            </a:r>
            <a: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  <a:t> and Political Parodies</a:t>
            </a:r>
          </a:p>
        </p:txBody>
      </p:sp>
      <p:pic>
        <p:nvPicPr>
          <p:cNvPr id="3" name="Picture 2" descr="Penix-Tadsen_fig_3.20 - Portillo Tontil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33" y="2197100"/>
            <a:ext cx="3064706" cy="2193742"/>
          </a:xfrm>
          <a:prstGeom prst="rect">
            <a:avLst/>
          </a:prstGeom>
        </p:spPr>
      </p:pic>
      <p:pic>
        <p:nvPicPr>
          <p:cNvPr id="4" name="Picture 3" descr="Penix-Tadsen_fig_3.18 - La Mordi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907" y="2197100"/>
            <a:ext cx="2920146" cy="2193742"/>
          </a:xfrm>
          <a:prstGeom prst="rect">
            <a:avLst/>
          </a:prstGeom>
        </p:spPr>
      </p:pic>
      <p:pic>
        <p:nvPicPr>
          <p:cNvPr id="5" name="Picture 4" descr="Penix-Tadsen_fig_3.17 - Nación Motorizad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96" y="1446475"/>
            <a:ext cx="2279904" cy="48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2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nix-Tadsen_fig_2.7 - NarcoGuer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5" y="2222500"/>
            <a:ext cx="6180667" cy="463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667" y="0"/>
            <a:ext cx="3365500" cy="21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7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105" y="3821354"/>
            <a:ext cx="5398482" cy="30366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569262" cy="36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21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9200" cy="3975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84" y="3543300"/>
            <a:ext cx="4445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739900"/>
            <a:ext cx="7594600" cy="511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544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8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67040" cy="42265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10" y="3068830"/>
            <a:ext cx="4983489" cy="37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354" y="0"/>
            <a:ext cx="463450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65154" y="233587"/>
            <a:ext cx="4578846" cy="620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CD216"/>
                </a:solidFill>
              </a:rPr>
              <a:t>Characteristics of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“</a:t>
            </a:r>
            <a:r>
              <a:rPr lang="en-US" sz="2000" i="1" dirty="0">
                <a:solidFill>
                  <a:srgbClr val="FCD216"/>
                </a:solidFill>
              </a:rPr>
              <a:t>any</a:t>
            </a:r>
            <a:r>
              <a:rPr lang="en-US" sz="2000" dirty="0">
                <a:solidFill>
                  <a:srgbClr val="FCD216"/>
                </a:solidFill>
              </a:rPr>
              <a:t> intersection of journalism and gaming” (13)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“borrow from simple arcade, home console, and casual games” (14)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low system requirements and broad distribution (15)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capitalize on public interest (tabloid newsgames) (16)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timely (including cyclical events) (18-19)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varying levels of bias vs. ambiguity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CD2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1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354" y="0"/>
            <a:ext cx="463450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46630" y="364981"/>
            <a:ext cx="4160511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CD216"/>
                </a:solidFill>
              </a:rPr>
              <a:t>Types of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current event </a:t>
            </a:r>
            <a:r>
              <a:rPr lang="en-US" sz="2000" dirty="0">
                <a:solidFill>
                  <a:srgbClr val="FCD216"/>
                </a:solidFill>
              </a:rPr>
              <a:t>newsgames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FCD216"/>
                </a:solidFill>
              </a:rPr>
              <a:t>editorial</a:t>
            </a:r>
            <a:r>
              <a:rPr lang="en-US" sz="2000" dirty="0">
                <a:solidFill>
                  <a:srgbClr val="FCD216"/>
                </a:solidFill>
              </a:rPr>
              <a:t> games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FCD216"/>
                </a:solidFill>
              </a:rPr>
              <a:t>tabloid</a:t>
            </a:r>
            <a:r>
              <a:rPr lang="en-US" sz="2000" dirty="0">
                <a:solidFill>
                  <a:srgbClr val="FCD216"/>
                </a:solidFill>
              </a:rPr>
              <a:t> games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FCD216"/>
                </a:solidFill>
              </a:rPr>
              <a:t>reportage</a:t>
            </a:r>
            <a:r>
              <a:rPr lang="en-US" sz="2000" dirty="0">
                <a:solidFill>
                  <a:srgbClr val="FCD216"/>
                </a:solidFill>
              </a:rPr>
              <a:t> 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CD216"/>
                </a:solidFill>
              </a:rPr>
              <a:t>infographic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documentary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puzzle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literacy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community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CD2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75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354" y="0"/>
            <a:ext cx="463450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46630" y="364981"/>
            <a:ext cx="4160511" cy="574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CD216"/>
                </a:solidFill>
              </a:rPr>
              <a:t>A Newsgame Pitch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CD216"/>
                </a:solidFill>
              </a:rPr>
              <a:t>related news story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game elements related to the story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CD216"/>
                </a:solidFill>
              </a:rPr>
              <a:t>type of newsgame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CD216"/>
                </a:solidFill>
              </a:rPr>
              <a:t>video game genre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CD216"/>
                </a:solidFill>
              </a:rPr>
              <a:t>game mechanics / borrowed elements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CD216"/>
                </a:solidFill>
              </a:rPr>
              <a:t>bias vs. ambiguity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CD216"/>
                </a:solidFill>
              </a:rPr>
              <a:t>a sample image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>
              <a:solidFill>
                <a:srgbClr val="FCD216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CD2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8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46630" y="230512"/>
            <a:ext cx="4160511" cy="6394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Types and characteristics of Latin American 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political parodies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edugames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advergaming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work-for-hire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Latin American game design abroad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independent 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casual 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>
              <a:solidFill>
                <a:srgbClr val="FCD216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CD216"/>
              </a:solidFill>
            </a:endParaRPr>
          </a:p>
        </p:txBody>
      </p:sp>
      <p:pic>
        <p:nvPicPr>
          <p:cNvPr id="4" name="Picture 3" descr="Penix-Tadsen_fig_3.17 - Nación Motoriz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90" y="1820005"/>
            <a:ext cx="2279904" cy="480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58001"/>
            <a:ext cx="4999030" cy="2214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2AE03"/>
                </a:solidFill>
              </a:rPr>
              <a:t>Phillip Penix-Tadsen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2AE03"/>
                </a:solidFill>
              </a:rPr>
              <a:t>“Trajectories in Latin American Game Design”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2AE03"/>
                </a:solidFill>
              </a:rPr>
              <a:t>(from </a:t>
            </a:r>
            <a:r>
              <a:rPr lang="en-US" sz="2000" i="1" dirty="0">
                <a:solidFill>
                  <a:srgbClr val="32AE03"/>
                </a:solidFill>
              </a:rPr>
              <a:t>Cultural Code</a:t>
            </a:r>
            <a:r>
              <a:rPr lang="en-US" sz="2000" dirty="0">
                <a:solidFill>
                  <a:srgbClr val="32AE03"/>
                </a:solidFill>
              </a:rPr>
              <a:t>, 2016)</a:t>
            </a:r>
            <a:endParaRPr lang="en-US" sz="1600" dirty="0">
              <a:solidFill>
                <a:srgbClr val="32AE03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100" dirty="0">
              <a:solidFill>
                <a:srgbClr val="FCD216"/>
              </a:solidFill>
            </a:endParaRPr>
          </a:p>
          <a:p>
            <a:pPr>
              <a:lnSpc>
                <a:spcPct val="150000"/>
              </a:lnSpc>
            </a:pPr>
            <a:endParaRPr lang="en-US" sz="1050" dirty="0">
              <a:solidFill>
                <a:srgbClr val="FCD2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6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8001"/>
            <a:ext cx="4999030" cy="2214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2AE03"/>
                </a:solidFill>
              </a:rPr>
              <a:t>Phillip Penix-Tadsen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2AE03"/>
                </a:solidFill>
              </a:rPr>
              <a:t>“Trajectories in Latin American Game Design” 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2AE03"/>
                </a:solidFill>
              </a:rPr>
              <a:t>(from </a:t>
            </a:r>
            <a:r>
              <a:rPr lang="en-US" sz="2000" i="1" dirty="0">
                <a:solidFill>
                  <a:srgbClr val="32AE03"/>
                </a:solidFill>
              </a:rPr>
              <a:t>Cultural Code</a:t>
            </a:r>
            <a:r>
              <a:rPr lang="en-US" sz="2000" dirty="0">
                <a:solidFill>
                  <a:srgbClr val="32AE03"/>
                </a:solidFill>
              </a:rPr>
              <a:t>, 2016)</a:t>
            </a:r>
            <a:endParaRPr lang="en-US" sz="1600" dirty="0">
              <a:solidFill>
                <a:srgbClr val="32AE03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1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100" dirty="0">
              <a:solidFill>
                <a:srgbClr val="FCD216"/>
              </a:solidFill>
            </a:endParaRPr>
          </a:p>
          <a:p>
            <a:pPr>
              <a:lnSpc>
                <a:spcPct val="150000"/>
              </a:lnSpc>
            </a:pPr>
            <a:endParaRPr lang="en-US" sz="1050" dirty="0">
              <a:solidFill>
                <a:srgbClr val="FCD216"/>
              </a:solidFill>
            </a:endParaRPr>
          </a:p>
        </p:txBody>
      </p:sp>
      <p:pic>
        <p:nvPicPr>
          <p:cNvPr id="3" name="Picture 2" descr="Penix-Tadsen_fig_3.17 - Nación Motoriz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90" y="1820005"/>
            <a:ext cx="2279904" cy="4803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9030" y="382912"/>
            <a:ext cx="4160511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Types and characteristics of Latin American 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>
              <a:solidFill>
                <a:srgbClr val="FCD216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FCD2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84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354" y="0"/>
            <a:ext cx="4634508" cy="6858000"/>
          </a:xfrm>
          <a:prstGeom prst="rect">
            <a:avLst/>
          </a:prstGeom>
        </p:spPr>
      </p:pic>
      <p:pic>
        <p:nvPicPr>
          <p:cNvPr id="6" name="Picture 5" descr="Penix-Tadsen_fig_3.20 - Portillo Tontill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86" y="3741263"/>
            <a:ext cx="2920146" cy="2090265"/>
          </a:xfrm>
          <a:prstGeom prst="rect">
            <a:avLst/>
          </a:prstGeom>
        </p:spPr>
      </p:pic>
      <p:pic>
        <p:nvPicPr>
          <p:cNvPr id="7" name="Picture 6" descr="Penix-Tadsen_fig_3.18 - La Mordid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86" y="773760"/>
            <a:ext cx="2920146" cy="2193742"/>
          </a:xfrm>
          <a:prstGeom prst="rect">
            <a:avLst/>
          </a:prstGeom>
        </p:spPr>
      </p:pic>
      <p:pic>
        <p:nvPicPr>
          <p:cNvPr id="8" name="Picture 7" descr="Penix-Tadsen_fig_3.17 - Nación Motorizad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832" y="1715381"/>
            <a:ext cx="1817168" cy="38286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32222" y="3386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15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nix-Tadsen_fig_3.17 - Nación Motoriz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45" y="1200328"/>
            <a:ext cx="2652617" cy="55889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3547" y="203071"/>
            <a:ext cx="69216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Nación Motorizada </a:t>
            </a:r>
            <a:r>
              <a:rPr lang="en-US" sz="2800" dirty="0" err="1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Motorized Nation</a:t>
            </a:r>
            <a:r>
              <a:rPr lang="en-US" sz="2800" dirty="0" err="1">
                <a:solidFill>
                  <a:schemeClr val="bg1"/>
                </a:solidFill>
                <a:latin typeface="Eurostile"/>
                <a:cs typeface="Eurostile"/>
              </a:rPr>
              <a:t>)</a:t>
            </a:r>
            <a:endParaRPr lang="en-US" sz="28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Ciro Durán, Venezuela, 2012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)</a:t>
            </a:r>
            <a:endParaRPr lang="en-US" i="1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4143457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4F750-2944-9544-9348-11DC1D43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2F604B-8CEA-6E48-86C5-16C56096A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04426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7" y="2052616"/>
            <a:ext cx="3594977" cy="26962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9651" y="5773030"/>
            <a:ext cx="40878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Eurostile"/>
                <a:cs typeface="Eurostile"/>
              </a:rPr>
              <a:t>Kingdom Rush</a:t>
            </a:r>
            <a:endParaRPr lang="en-US" sz="28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Ironside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 Games, Uruguay, 2011)</a:t>
            </a:r>
            <a:endParaRPr lang="en-US" i="1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180" y="1661502"/>
            <a:ext cx="5067392" cy="380054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105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  <a:t>Week 12: </a:t>
            </a:r>
            <a:b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</a:br>
            <a: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  <a:t>Casual Games, Mobile Applications and </a:t>
            </a:r>
            <a:b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</a:br>
            <a: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  <a:t>Social Media Games</a:t>
            </a:r>
          </a:p>
        </p:txBody>
      </p:sp>
    </p:spTree>
    <p:extLst>
      <p:ext uri="{BB962C8B-B14F-4D97-AF65-F5344CB8AC3E}">
        <p14:creationId xmlns:p14="http://schemas.microsoft.com/office/powerpoint/2010/main" val="155201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480x48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8" y="1003290"/>
            <a:ext cx="8782062" cy="5854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3547" y="6033"/>
            <a:ext cx="69216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Taco Master</a:t>
            </a:r>
            <a:endParaRPr lang="en-US" sz="28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Chillingo, Mexico, 2011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)</a:t>
            </a:r>
            <a:endParaRPr lang="en-US" i="1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2798174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7" y="2052616"/>
            <a:ext cx="3594977" cy="26962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9651" y="274638"/>
            <a:ext cx="40878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Eurostile"/>
                <a:cs typeface="Eurostile"/>
              </a:rPr>
              <a:t>Kingdom Rush</a:t>
            </a:r>
            <a:endParaRPr lang="en-US" sz="28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Ironside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 Games, Uruguay, 2011)</a:t>
            </a:r>
            <a:endParaRPr lang="en-US" i="1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180" y="1661502"/>
            <a:ext cx="5067392" cy="38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imgur.com/zZO81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91" y="0"/>
            <a:ext cx="4094328" cy="545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812925" y="5590473"/>
            <a:ext cx="5274061" cy="111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000" b="1" i="1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Flappy</a:t>
            </a:r>
            <a:r>
              <a:rPr lang="es-ES" sz="2000" b="1" i="1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b="1" i="1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</a:t>
            </a:r>
            <a:endParaRPr lang="en-US" sz="2000" b="1" i="1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Dong Nguyen 2013</a:t>
            </a:r>
          </a:p>
          <a:p>
            <a:pPr marL="0" indent="0">
              <a:buFont typeface="Arial"/>
              <a:buNone/>
            </a:pPr>
            <a:endParaRPr lang="en-US" sz="1800" b="1" i="1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063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nix-Tadsen_fig_3.11 - Flappy Quetz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68307"/>
            <a:ext cx="2930420" cy="5209634"/>
          </a:xfrm>
          <a:prstGeom prst="rect">
            <a:avLst/>
          </a:prstGeom>
        </p:spPr>
      </p:pic>
      <p:pic>
        <p:nvPicPr>
          <p:cNvPr id="5" name="Picture 4" descr="9dbbc210b895849975204683f11b0109_screen_1024x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92" y="3013370"/>
            <a:ext cx="6151408" cy="3844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400" y="3995538"/>
            <a:ext cx="2286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i="1" dirty="0">
                <a:solidFill>
                  <a:srgbClr val="FFFFFF"/>
                </a:solidFill>
                <a:latin typeface="Eurostile"/>
                <a:cs typeface="Eurostile"/>
              </a:rPr>
              <a:t>NicaBird</a:t>
            </a:r>
            <a:endParaRPr lang="en-US" i="1" dirty="0">
              <a:solidFill>
                <a:srgbClr val="FFFFFF"/>
              </a:solidFill>
              <a:latin typeface="Eurostile"/>
              <a:cs typeface="Eurostile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Eurostile"/>
                <a:cs typeface="Eurostile"/>
              </a:rPr>
              <a:t>Ninfusds Studio, Nicaragua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FFFFFF"/>
                </a:solidFill>
                <a:latin typeface="Eurostile"/>
                <a:cs typeface="Eurostile"/>
              </a:rPr>
              <a:t>2014</a:t>
            </a:r>
            <a:endParaRPr lang="en-US" sz="1400" dirty="0">
              <a:solidFill>
                <a:srgbClr val="FFFFFF"/>
              </a:solidFill>
              <a:latin typeface="Eurostile"/>
              <a:cs typeface="Eurosti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9372" y="579370"/>
            <a:ext cx="304701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i="1" dirty="0">
                <a:solidFill>
                  <a:schemeClr val="bg1"/>
                </a:solidFill>
                <a:latin typeface="Eurostile"/>
                <a:cs typeface="Eurostile"/>
              </a:rPr>
              <a:t>Flappy Quetzal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Carlos Villagrán, Guatemala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2014</a:t>
            </a:r>
            <a:endParaRPr lang="en-US" sz="1400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775466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106"/>
            <a:ext cx="8890000" cy="529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3547" y="0"/>
            <a:ext cx="69216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Mundo Gaturro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Gaturro’s World</a:t>
            </a:r>
            <a:r>
              <a:rPr lang="en-US" sz="2800" dirty="0" err="1">
                <a:solidFill>
                  <a:schemeClr val="bg1"/>
                </a:solidFill>
                <a:latin typeface="Eurostile"/>
                <a:cs typeface="Eurostile"/>
              </a:rPr>
              <a:t>)</a:t>
            </a:r>
            <a:endParaRPr lang="en-US" sz="28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Clawi, Argentina, 2010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)</a:t>
            </a:r>
            <a:endParaRPr lang="en-US" i="1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27172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3547" y="400109"/>
            <a:ext cx="69216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Brasil</a:t>
            </a:r>
            <a:r>
              <a:rPr lang="en-US" sz="2800" i="1" dirty="0">
                <a:solidFill>
                  <a:schemeClr val="bg1"/>
                </a:solidFill>
                <a:latin typeface="Eurostile"/>
                <a:cs typeface="Eurostile"/>
              </a:rPr>
              <a:t> Quest</a:t>
            </a:r>
            <a:endParaRPr lang="en-US" sz="28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Monumenta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Comunicação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Estratégias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Sociais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, Brazil, 2013)</a:t>
            </a:r>
            <a:endParaRPr lang="en-US" i="1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293"/>
            <a:ext cx="4762707" cy="26988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63" y="1302296"/>
            <a:ext cx="4269238" cy="2559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81" y="4179610"/>
            <a:ext cx="4017584" cy="26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69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-cidade-maravilhosa-rio-screen-04-peq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" y="1296785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3547" y="0"/>
            <a:ext cx="69216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Cidade Maravilhosa Rio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Marvelous City Rio</a:t>
            </a:r>
            <a:r>
              <a:rPr lang="en-US" sz="2800" dirty="0" err="1">
                <a:solidFill>
                  <a:schemeClr val="bg1"/>
                </a:solidFill>
                <a:latin typeface="Eurostile"/>
                <a:cs typeface="Eurostile"/>
              </a:rPr>
              <a:t>)</a:t>
            </a:r>
            <a:endParaRPr lang="en-US" sz="28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Mentez, Brazil, 2011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)</a:t>
            </a:r>
            <a:endParaRPr lang="en-US" i="1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726146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354" y="0"/>
            <a:ext cx="463450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46630" y="364981"/>
            <a:ext cx="4160511" cy="523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CD216"/>
                </a:solidFill>
              </a:rPr>
              <a:t>Types of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current event </a:t>
            </a:r>
            <a:r>
              <a:rPr lang="en-US" sz="2000" dirty="0">
                <a:solidFill>
                  <a:srgbClr val="FCD216"/>
                </a:solidFill>
              </a:rPr>
              <a:t>newsgames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FCD216"/>
                </a:solidFill>
              </a:rPr>
              <a:t>editorial</a:t>
            </a:r>
            <a:r>
              <a:rPr lang="en-US" sz="2000" dirty="0">
                <a:solidFill>
                  <a:srgbClr val="FCD216"/>
                </a:solidFill>
              </a:rPr>
              <a:t> games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FCD216"/>
                </a:solidFill>
              </a:rPr>
              <a:t>tabloid</a:t>
            </a:r>
            <a:r>
              <a:rPr lang="en-US" sz="2000" dirty="0">
                <a:solidFill>
                  <a:srgbClr val="FCD216"/>
                </a:solidFill>
              </a:rPr>
              <a:t> games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FCD216"/>
                </a:solidFill>
              </a:rPr>
              <a:t>reportage</a:t>
            </a:r>
            <a:r>
              <a:rPr lang="en-US" sz="2000" dirty="0">
                <a:solidFill>
                  <a:srgbClr val="FCD216"/>
                </a:solidFill>
              </a:rPr>
              <a:t> 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CD216"/>
                </a:solidFill>
              </a:rPr>
              <a:t>infographic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documentary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puzzle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literacy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solidFill>
                  <a:srgbClr val="FCD216"/>
                </a:solidFill>
              </a:rPr>
              <a:t>community</a:t>
            </a:r>
            <a:r>
              <a:rPr lang="en-US" sz="2000" dirty="0">
                <a:solidFill>
                  <a:srgbClr val="FCD216"/>
                </a:solidFill>
              </a:rPr>
              <a:t> newsgames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CD2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13547" y="0"/>
            <a:ext cx="69216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Colheita Feliz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sz="2800" i="1" dirty="0" err="1">
                <a:solidFill>
                  <a:schemeClr val="bg1"/>
                </a:solidFill>
                <a:latin typeface="Eurostile"/>
                <a:cs typeface="Eurostile"/>
              </a:rPr>
              <a:t>Happy Harvest</a:t>
            </a:r>
            <a:r>
              <a:rPr lang="en-US" sz="2800" dirty="0" err="1">
                <a:solidFill>
                  <a:schemeClr val="bg1"/>
                </a:solidFill>
                <a:latin typeface="Eurostile"/>
                <a:cs typeface="Eurostile"/>
              </a:rPr>
              <a:t>)</a:t>
            </a:r>
            <a:endParaRPr lang="en-US" sz="28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Eurostile"/>
                <a:cs typeface="Eurostile"/>
              </a:rPr>
              <a:t>Mentez, Brazil, 2009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)</a:t>
            </a:r>
            <a:endParaRPr lang="en-US" i="1" dirty="0">
              <a:solidFill>
                <a:schemeClr val="bg1"/>
              </a:solidFill>
              <a:latin typeface="Eurostile"/>
              <a:cs typeface="Eurostile"/>
            </a:endParaRPr>
          </a:p>
        </p:txBody>
      </p:sp>
      <p:pic>
        <p:nvPicPr>
          <p:cNvPr id="2" name="Picture 1" descr="colheita-feliz-2-comple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90" y="1234517"/>
            <a:ext cx="7326266" cy="56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9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6149"/>
            <a:ext cx="5790683" cy="5016758"/>
          </a:xfrm>
          <a:prstGeom prst="rect">
            <a:avLst/>
          </a:prstGeom>
          <a:solidFill>
            <a:srgbClr val="D43A21"/>
          </a:solidFill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According to Juul, how does the stereotypical casual player differ from the stereotypical hardcore player of video games? Are these stereotypes accurate?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Explain the importance of one of “The Elements of Casual Game Design” analyzed by Juul: Fiction, Usability, Interruptibility, Difficulty, or Juiciness. What is a specific example of the successful use of this characteristic in a casual game?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According to Juul, how have casual games revolutionized the landscape of the video game industry, and/or the demographics of video game players? Be specific.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EBA74E8C-3B34-3041-89D0-F4FB09EE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683" y="310445"/>
            <a:ext cx="3353317" cy="500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5778" y="294426"/>
            <a:ext cx="3703761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Casual gamer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sporadic, low-level time commitment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likes easy games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positive emotional valence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easier to pick up and master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simple, straightforward game mechanics &amp; controls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sustainability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shallow game knowledge</a:t>
            </a: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06487" y="364751"/>
            <a:ext cx="3703761" cy="710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FFFF00"/>
                </a:solidFill>
              </a:rPr>
              <a:t>Hardcore gamer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serious time commitment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likes difficult games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negative emotional valence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more difficult to pick up and master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complex game mechanics &amp; controls</a:t>
            </a:r>
          </a:p>
          <a:p>
            <a:pPr marL="342900" lvl="0" indent="-342900">
              <a:buFont typeface="Arial"/>
              <a:buChar char="•"/>
            </a:pPr>
            <a:endParaRPr lang="en-US" sz="2400" dirty="0">
              <a:solidFill>
                <a:srgbClr val="FFFF00"/>
              </a:solidFill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sustainability</a:t>
            </a: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deep game knowledge</a:t>
            </a:r>
          </a:p>
          <a:p>
            <a:pPr lvl="0"/>
            <a:endParaRPr lang="en-US" sz="2400" dirty="0">
              <a:solidFill>
                <a:srgbClr val="FFFF00"/>
              </a:solidFill>
            </a:endParaRPr>
          </a:p>
          <a:p>
            <a:pPr lvl="0"/>
            <a:endParaRPr lang="en-US" sz="2400" dirty="0">
              <a:solidFill>
                <a:srgbClr val="FFFF00"/>
              </a:solidFill>
            </a:endParaRPr>
          </a:p>
          <a:p>
            <a:pPr lvl="0"/>
            <a:endParaRPr lang="en-US" sz="2400" dirty="0">
              <a:solidFill>
                <a:srgbClr val="FFFF00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7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imgur.com/zZO81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91" y="0"/>
            <a:ext cx="4094328" cy="545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812925" y="5590473"/>
            <a:ext cx="5274061" cy="111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000" b="1" i="1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Flappy</a:t>
            </a:r>
            <a:r>
              <a:rPr lang="es-ES" sz="2000" b="1" i="1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2000" b="1" i="1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</a:t>
            </a:r>
            <a:endParaRPr lang="en-US" sz="2000" b="1" i="1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Dong Nguyen 2013</a:t>
            </a:r>
          </a:p>
          <a:p>
            <a:pPr marL="0" indent="0">
              <a:buFont typeface="Arial"/>
              <a:buNone/>
            </a:pPr>
            <a:endParaRPr lang="en-US" sz="1800" b="1" i="1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98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4" y="-586854"/>
            <a:ext cx="3474746" cy="6177327"/>
          </a:xfrm>
          <a:prstGeom prst="rect">
            <a:avLst/>
          </a:prstGeom>
        </p:spPr>
      </p:pic>
      <p:pic>
        <p:nvPicPr>
          <p:cNvPr id="12290" name="Picture 2" descr="http://www.tea-after-twelve.com/fileadmin/user_upload/Issue_2/Guatemala_Maya_games/Elsa_FlappyQuetza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81" y="248910"/>
            <a:ext cx="3512107" cy="467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812925" y="5590473"/>
            <a:ext cx="5274061" cy="111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000" b="1" i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Flappy</a:t>
            </a:r>
            <a:r>
              <a:rPr lang="es-ES" sz="2000" b="1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Quetzal</a:t>
            </a:r>
            <a:endParaRPr lang="en-US" sz="2000" b="1" i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Carlos 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Villagrán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3665358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tcnsa.files.wordpress.com/2014/05/nicabird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5" y="486971"/>
            <a:ext cx="7439025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812925" y="5590473"/>
            <a:ext cx="5274061" cy="1119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000" b="1" i="1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NicaBird</a:t>
            </a:r>
            <a:endParaRPr lang="en-US" sz="2000" b="1" i="1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b="1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Ninfusds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Estudio</a:t>
            </a:r>
            <a:r>
              <a:rPr lang="en-US" sz="2000" b="1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930903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6595" y="3803902"/>
            <a:ext cx="3734246" cy="183757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Eurostile"/>
                <a:cs typeface="Eurostile"/>
              </a:rPr>
              <a:t>Eduardo Marisca</a:t>
            </a:r>
            <a:b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Eurostile"/>
                <a:cs typeface="Eurostile"/>
              </a:rPr>
            </a:br>
            <a:r>
              <a:rPr lang="en-US" sz="2400" b="1" dirty="0">
                <a:solidFill>
                  <a:srgbClr val="FFFFFF"/>
                </a:solidFill>
                <a:latin typeface="Eurostile"/>
                <a:cs typeface="Eurostile"/>
              </a:rPr>
              <a:t>“The Entrepreneurial Republic”</a:t>
            </a:r>
            <a:br>
              <a:rPr lang="en-US" sz="2400" dirty="0">
                <a:solidFill>
                  <a:srgbClr val="FFFFFF"/>
                </a:solidFill>
                <a:latin typeface="Eurostile"/>
                <a:cs typeface="Eurostile"/>
              </a:rPr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56" y="187158"/>
            <a:ext cx="5106738" cy="6523789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Eurostile"/>
                <a:cs typeface="Eurostile"/>
              </a:rPr>
              <a:t>The role of the (global or local) game industry (186-187, 204)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Eurostile"/>
                <a:cs typeface="Eurostile"/>
              </a:rPr>
              <a:t>The role of government</a:t>
            </a:r>
          </a:p>
          <a:p>
            <a:pPr marL="914400" lvl="1" indent="-514350">
              <a:lnSpc>
                <a:spcPct val="150000"/>
              </a:lnSpc>
              <a:buFont typeface="+mj-lt"/>
              <a:buAutoNum type="alphaUcPeriod"/>
            </a:pPr>
            <a:r>
              <a:rPr lang="en-US" sz="1600" dirty="0">
                <a:solidFill>
                  <a:srgbClr val="FFFFFF"/>
                </a:solidFill>
                <a:latin typeface="Eurostile"/>
                <a:cs typeface="Eurostile"/>
              </a:rPr>
              <a:t>nurturing game development (185, 190-194)</a:t>
            </a:r>
          </a:p>
          <a:p>
            <a:pPr marL="914400" lvl="1" indent="-514350">
              <a:lnSpc>
                <a:spcPct val="150000"/>
              </a:lnSpc>
              <a:buFont typeface="+mj-lt"/>
              <a:buAutoNum type="alphaUcPeriod"/>
            </a:pPr>
            <a:r>
              <a:rPr lang="en-US" sz="1600" dirty="0">
                <a:solidFill>
                  <a:srgbClr val="FFFFFF"/>
                </a:solidFill>
                <a:latin typeface="Eurostile"/>
                <a:cs typeface="Eurostile"/>
              </a:rPr>
              <a:t>Peru Service Summit / </a:t>
            </a:r>
            <a:r>
              <a:rPr lang="en-US" sz="1600" dirty="0" err="1">
                <a:solidFill>
                  <a:srgbClr val="FFFFFF"/>
                </a:solidFill>
                <a:latin typeface="Eurostile"/>
                <a:cs typeface="Eurostile"/>
              </a:rPr>
              <a:t>PromPerú</a:t>
            </a:r>
            <a:r>
              <a:rPr lang="en-US" sz="1600" dirty="0">
                <a:solidFill>
                  <a:srgbClr val="FFFFFF"/>
                </a:solidFill>
                <a:latin typeface="Eurostile"/>
                <a:cs typeface="Eurostile"/>
              </a:rPr>
              <a:t> (187-190)</a:t>
            </a:r>
          </a:p>
          <a:p>
            <a:pPr marL="914400" lvl="1" indent="-514350">
              <a:lnSpc>
                <a:spcPct val="150000"/>
              </a:lnSpc>
              <a:buFont typeface="+mj-lt"/>
              <a:buAutoNum type="alphaUcPeriod"/>
            </a:pPr>
            <a:r>
              <a:rPr lang="en-US" sz="1600" dirty="0" err="1">
                <a:solidFill>
                  <a:srgbClr val="FFFFFF"/>
                </a:solidFill>
                <a:latin typeface="Eurostile"/>
                <a:cs typeface="Eurostile"/>
              </a:rPr>
              <a:t>FINCyT</a:t>
            </a:r>
            <a:r>
              <a:rPr lang="en-US" sz="1600" dirty="0">
                <a:solidFill>
                  <a:srgbClr val="FFFFFF"/>
                </a:solidFill>
                <a:latin typeface="Eurostile"/>
                <a:cs typeface="Eurostile"/>
              </a:rPr>
              <a:t> and FIDECOM (195-197)</a:t>
            </a:r>
          </a:p>
          <a:p>
            <a:pPr marL="914400" lvl="1" indent="-514350">
              <a:lnSpc>
                <a:spcPct val="150000"/>
              </a:lnSpc>
              <a:buFont typeface="+mj-lt"/>
              <a:buAutoNum type="alphaUcPeriod"/>
            </a:pPr>
            <a:r>
              <a:rPr lang="en-US" sz="1600" dirty="0">
                <a:solidFill>
                  <a:srgbClr val="FFFFFF"/>
                </a:solidFill>
                <a:latin typeface="Eurostile"/>
                <a:cs typeface="Eurostile"/>
              </a:rPr>
              <a:t>Startup </a:t>
            </a:r>
            <a:r>
              <a:rPr lang="en-US" sz="1600" dirty="0" err="1">
                <a:solidFill>
                  <a:srgbClr val="FFFFFF"/>
                </a:solidFill>
                <a:latin typeface="Eurostile"/>
                <a:cs typeface="Eurostile"/>
              </a:rPr>
              <a:t>Perú</a:t>
            </a:r>
            <a:r>
              <a:rPr lang="en-US" sz="1600" dirty="0">
                <a:solidFill>
                  <a:srgbClr val="FFFFFF"/>
                </a:solidFill>
                <a:latin typeface="Eurostile"/>
                <a:cs typeface="Eurostile"/>
              </a:rPr>
              <a:t> (197-198)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Eurostile"/>
                <a:cs typeface="Eurostile"/>
              </a:rPr>
              <a:t>“Latin </a:t>
            </a:r>
            <a:r>
              <a:rPr lang="en-US" sz="2000" dirty="0" err="1">
                <a:solidFill>
                  <a:srgbClr val="FFFFFF"/>
                </a:solidFill>
                <a:latin typeface="Eurostile"/>
                <a:cs typeface="Eurostile"/>
              </a:rPr>
              <a:t>Flavour</a:t>
            </a:r>
            <a:r>
              <a:rPr lang="en-US" sz="2000" dirty="0">
                <a:solidFill>
                  <a:srgbClr val="FFFFFF"/>
                </a:solidFill>
                <a:latin typeface="Eurostile"/>
                <a:cs typeface="Eurostile"/>
              </a:rPr>
              <a:t>” (188, 192)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Eurostile"/>
                <a:cs typeface="Eurostile"/>
              </a:rPr>
              <a:t>“Innovation Ecosystems” in Colombia and Chile (201-204)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Eurostile"/>
                <a:cs typeface="Eurostile"/>
              </a:rPr>
              <a:t>“Export Quality” (204-207)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Eurostile"/>
              <a:cs typeface="Eurostile"/>
            </a:endParaRPr>
          </a:p>
        </p:txBody>
      </p:sp>
      <p:pic>
        <p:nvPicPr>
          <p:cNvPr id="4" name="Picture 3" descr="marisc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755" y="728579"/>
            <a:ext cx="3734245" cy="28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3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A75B2-4A59-594C-87B2-0A42D696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20C8DF-4D71-3E45-A1FF-4A2E824E9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256471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989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  <a:t>Weeks 13-14: </a:t>
            </a:r>
            <a:b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</a:br>
            <a:r>
              <a:rPr lang="en-US" sz="3600" dirty="0">
                <a:solidFill>
                  <a:srgbClr val="FFFF66"/>
                </a:solidFill>
                <a:latin typeface="Eurostile"/>
                <a:cs typeface="Eurostile"/>
              </a:rPr>
              <a:t>Educational and Therapeutic Games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977"/>
            <a:ext cx="9144000" cy="50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8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39239" y="0"/>
            <a:ext cx="4127059" cy="664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is a </a:t>
            </a:r>
            <a:r>
              <a:rPr lang="en-US" sz="1900" dirty="0">
                <a:solidFill>
                  <a:srgbClr val="5BBA75"/>
                </a:solidFill>
              </a:rPr>
              <a:t>“semiotic domain,” </a:t>
            </a: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 what are some real-world examples of semiotic domains? (17-20)</a:t>
            </a:r>
          </a:p>
          <a:p>
            <a:pPr lvl="0"/>
            <a:endParaRPr lang="en-US" sz="19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is a </a:t>
            </a:r>
            <a:r>
              <a:rPr lang="en-US" sz="1900" dirty="0">
                <a:solidFill>
                  <a:srgbClr val="5BBA75"/>
                </a:solidFill>
              </a:rPr>
              <a:t>“design grammar,” </a:t>
            </a: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 what are some real-world examples of design grammars? (28-29)</a:t>
            </a:r>
          </a:p>
          <a:p>
            <a:pPr marL="457200" lvl="0" indent="-457200">
              <a:buFont typeface="+mj-lt"/>
              <a:buAutoNum type="arabicPeriod"/>
            </a:pPr>
            <a:endParaRPr lang="en-US" sz="19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is the difference between </a:t>
            </a:r>
            <a:r>
              <a:rPr lang="en-US" sz="1900" dirty="0">
                <a:solidFill>
                  <a:srgbClr val="5BBA75"/>
                </a:solidFill>
              </a:rPr>
              <a:t>“internal” and “external” design grammars</a:t>
            </a: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? (30-31)</a:t>
            </a:r>
          </a:p>
          <a:p>
            <a:pPr marL="457200" lvl="0" indent="-457200">
              <a:buFont typeface="+mj-lt"/>
              <a:buAutoNum type="arabicPeriod"/>
            </a:pPr>
            <a:endParaRPr lang="en-US" sz="19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does Gee mean when he talks about </a:t>
            </a:r>
            <a:r>
              <a:rPr lang="en-US" sz="1900" dirty="0">
                <a:solidFill>
                  <a:srgbClr val="5BBA75"/>
                </a:solidFill>
              </a:rPr>
              <a:t>“situated meaning”</a:t>
            </a: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? (32-33)</a:t>
            </a:r>
          </a:p>
          <a:p>
            <a:pPr marL="457200" lvl="0" indent="-457200">
              <a:buFont typeface="+mj-lt"/>
              <a:buAutoNum type="arabicPeriod"/>
            </a:pPr>
            <a:endParaRPr lang="en-US" sz="19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Is playing video games a waste of time? What is </a:t>
            </a:r>
            <a:r>
              <a:rPr lang="en-US" sz="1900" dirty="0">
                <a:solidFill>
                  <a:srgbClr val="5BBA75"/>
                </a:solidFill>
              </a:rPr>
              <a:t>the </a:t>
            </a:r>
            <a:r>
              <a:rPr lang="en-US" sz="1900" u="sng" dirty="0">
                <a:solidFill>
                  <a:srgbClr val="5BBA75"/>
                </a:solidFill>
              </a:rPr>
              <a:t>content</a:t>
            </a:r>
            <a:r>
              <a:rPr lang="en-US" sz="1900" dirty="0">
                <a:solidFill>
                  <a:srgbClr val="5BBA75"/>
                </a:solidFill>
              </a:rPr>
              <a:t> learned </a:t>
            </a: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by critically playing games? (22-25, 37-42)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19" y="0"/>
            <a:ext cx="3355781" cy="504377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88219" y="5020428"/>
            <a:ext cx="3355781" cy="183757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9DD2F4"/>
                </a:solidFill>
                <a:latin typeface="Eurostile"/>
                <a:cs typeface="Eurostile"/>
              </a:rPr>
              <a:t>James Paul Gee</a:t>
            </a:r>
            <a:br>
              <a:rPr lang="en-US" sz="2400" b="1" dirty="0">
                <a:solidFill>
                  <a:srgbClr val="9DD2F4"/>
                </a:solidFill>
                <a:latin typeface="Eurostile"/>
                <a:cs typeface="Eurostile"/>
              </a:rPr>
            </a:br>
            <a:r>
              <a:rPr lang="en-US" sz="2400" b="1" dirty="0">
                <a:solidFill>
                  <a:srgbClr val="5BBA75"/>
                </a:solidFill>
                <a:latin typeface="Eurostile"/>
                <a:cs typeface="Eurostile"/>
              </a:rPr>
              <a:t>“Semiotic Domains: Is Playing Video Games a ‘Waste of Time’?”</a:t>
            </a:r>
            <a:endParaRPr lang="en-US" sz="2400" dirty="0">
              <a:solidFill>
                <a:srgbClr val="5BBA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354" y="0"/>
            <a:ext cx="463450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65154" y="233587"/>
            <a:ext cx="4578846" cy="620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CD216"/>
                </a:solidFill>
              </a:rPr>
              <a:t>Characteristics of Newsgames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“</a:t>
            </a:r>
            <a:r>
              <a:rPr lang="en-US" sz="2000" i="1" dirty="0">
                <a:solidFill>
                  <a:srgbClr val="FCD216"/>
                </a:solidFill>
              </a:rPr>
              <a:t>any</a:t>
            </a:r>
            <a:r>
              <a:rPr lang="en-US" sz="2000" dirty="0">
                <a:solidFill>
                  <a:srgbClr val="FCD216"/>
                </a:solidFill>
              </a:rPr>
              <a:t> intersection of journalism and gaming” (13)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“borrow from simple arcade, home console, and casual games” (14)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low system requirements and broad distribution (15)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capitalize on public interest (tabloid newsgames) (16)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timely (including cyclical events) (18-19)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FCD216"/>
                </a:solidFill>
              </a:rPr>
              <a:t>varying levels of bias vs. ambiguity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FCD2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5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4889" y="117692"/>
            <a:ext cx="5729111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rgbClr val="E78143"/>
                </a:solidFill>
              </a:rPr>
              <a:t>Why</a:t>
            </a:r>
            <a:r>
              <a:rPr lang="en-US" dirty="0">
                <a:solidFill>
                  <a:schemeClr val="bg1"/>
                </a:solidFill>
              </a:rPr>
              <a:t> does McGonigal say that </a:t>
            </a:r>
            <a:r>
              <a:rPr lang="en-US" dirty="0">
                <a:solidFill>
                  <a:srgbClr val="E78143"/>
                </a:solidFill>
              </a:rPr>
              <a:t>“reality is broken” </a:t>
            </a:r>
            <a:r>
              <a:rPr lang="en-US" dirty="0">
                <a:solidFill>
                  <a:schemeClr val="bg1"/>
                </a:solidFill>
              </a:rPr>
              <a:t>from a gamer’s perspective?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</a:t>
            </a:r>
            <a:r>
              <a:rPr lang="en-US" i="1" dirty="0">
                <a:solidFill>
                  <a:srgbClr val="E78143"/>
                </a:solidFill>
              </a:rPr>
              <a:t>genuine human needs</a:t>
            </a:r>
            <a:r>
              <a:rPr lang="en-US" dirty="0">
                <a:solidFill>
                  <a:srgbClr val="E7814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(4)</a:t>
            </a:r>
            <a:r>
              <a:rPr lang="en-US" dirty="0">
                <a:solidFill>
                  <a:srgbClr val="E78143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do video games fulfill? What evidence supports this view?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McGonigal asks, “What if we decided to use everything we know about game design to fix what’s wrong with reality?” (7) What are </a:t>
            </a:r>
            <a:r>
              <a:rPr lang="en-US" dirty="0">
                <a:solidFill>
                  <a:srgbClr val="E78143"/>
                </a:solidFill>
              </a:rPr>
              <a:t>two examples of this process</a:t>
            </a:r>
            <a:r>
              <a:rPr lang="en-US" dirty="0">
                <a:solidFill>
                  <a:schemeClr val="bg1"/>
                </a:solidFill>
              </a:rPr>
              <a:t>, also referred to as </a:t>
            </a:r>
            <a:r>
              <a:rPr lang="en-US" dirty="0">
                <a:solidFill>
                  <a:srgbClr val="E78143"/>
                </a:solidFill>
              </a:rPr>
              <a:t>“gamification”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McGonigal reassuringly states, “If you are a gamer, it’s time to get over any regret you might feel about spending so much time playing games. You have </a:t>
            </a:r>
            <a:r>
              <a:rPr lang="en-US" i="1" dirty="0">
                <a:solidFill>
                  <a:schemeClr val="bg1"/>
                </a:solidFill>
              </a:rPr>
              <a:t>not </a:t>
            </a:r>
            <a:r>
              <a:rPr lang="en-US" dirty="0">
                <a:solidFill>
                  <a:schemeClr val="bg1"/>
                </a:solidFill>
              </a:rPr>
              <a:t>been wasting your time.” (12) </a:t>
            </a:r>
            <a:r>
              <a:rPr lang="en-US" dirty="0">
                <a:solidFill>
                  <a:srgbClr val="E78143"/>
                </a:solidFill>
              </a:rPr>
              <a:t>Why does McGonigal think video games are a good use of your time?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McGonigal envisions a future of “games that treat depression, obesity, anxiety, and attention deficit disorder,” as well as “games that tackle global-scale problems like climate change and poverty.” (14) </a:t>
            </a:r>
            <a:r>
              <a:rPr lang="en-US" dirty="0">
                <a:solidFill>
                  <a:srgbClr val="E78143"/>
                </a:solidFill>
              </a:rPr>
              <a:t>What obstacles </a:t>
            </a:r>
            <a:r>
              <a:rPr lang="en-US" dirty="0">
                <a:solidFill>
                  <a:schemeClr val="bg1"/>
                </a:solidFill>
              </a:rPr>
              <a:t>currently stand in the way of this future?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476501"/>
            <a:ext cx="34148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6600"/>
                </a:solidFill>
              </a:rPr>
              <a:t>Jane McGonigal</a:t>
            </a:r>
          </a:p>
          <a:p>
            <a:pPr algn="ctr"/>
            <a:r>
              <a:rPr lang="en-US" b="1" dirty="0">
                <a:solidFill>
                  <a:srgbClr val="486AFA"/>
                </a:solidFill>
              </a:rPr>
              <a:t>“Introduction: Reality is Broken”</a:t>
            </a:r>
            <a:endParaRPr lang="en-US" dirty="0">
              <a:solidFill>
                <a:srgbClr val="486AF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272"/>
            <a:ext cx="3302000" cy="510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8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777" y="211667"/>
            <a:ext cx="8269111" cy="2751666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000">
                <a:solidFill>
                  <a:srgbClr val="FFFFFF"/>
                </a:solidFill>
              </a:rPr>
              <a:t>In what ways does this game relate to class readings about </a:t>
            </a:r>
            <a:r>
              <a:rPr lang="en-US" sz="2000" b="1">
                <a:solidFill>
                  <a:srgbClr val="FFFFFF"/>
                </a:solidFill>
              </a:rPr>
              <a:t>educational and/or therapeutic video games</a:t>
            </a:r>
            <a:r>
              <a:rPr lang="en-US" sz="2000">
                <a:solidFill>
                  <a:srgbClr val="FFFFFF"/>
                </a:solidFill>
              </a:rPr>
              <a:t> (such as those by Gee or McGonigal)?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>
              <a:solidFill>
                <a:srgbClr val="FFFFFF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>
                <a:solidFill>
                  <a:srgbClr val="FFFFFF"/>
                </a:solidFill>
              </a:rPr>
              <a:t>What is the role of </a:t>
            </a:r>
            <a:r>
              <a:rPr lang="en-US" sz="2000" b="1">
                <a:solidFill>
                  <a:srgbClr val="FFFFFF"/>
                </a:solidFill>
              </a:rPr>
              <a:t>Latin American or Brazilian culture </a:t>
            </a:r>
            <a:r>
              <a:rPr lang="en-US" sz="2000">
                <a:solidFill>
                  <a:srgbClr val="FFFFFF"/>
                </a:solidFill>
              </a:rPr>
              <a:t>in this game?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>
              <a:solidFill>
                <a:srgbClr val="FFFFFF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>
                <a:solidFill>
                  <a:srgbClr val="FFFFFF"/>
                </a:solidFill>
              </a:rPr>
              <a:t>Is this game, which was developed in Canada</a:t>
            </a:r>
            <a:r>
              <a:rPr lang="en-US" sz="2000" b="1">
                <a:solidFill>
                  <a:srgbClr val="FFFFFF"/>
                </a:solidFill>
              </a:rPr>
              <a:t>, a “Latin American game”? </a:t>
            </a:r>
            <a:r>
              <a:rPr lang="en-US" sz="2000">
                <a:solidFill>
                  <a:srgbClr val="FFFFFF"/>
                </a:solidFill>
              </a:rPr>
              <a:t>Why or why not?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>
              <a:solidFill>
                <a:srgbClr val="FFFFFF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>
                <a:solidFill>
                  <a:srgbClr val="FFFFFF"/>
                </a:solidFill>
              </a:rPr>
              <a:t>How important is the </a:t>
            </a:r>
            <a:r>
              <a:rPr lang="en-US" sz="2000" b="1">
                <a:solidFill>
                  <a:srgbClr val="FFFFFF"/>
                </a:solidFill>
              </a:rPr>
              <a:t>backstory</a:t>
            </a:r>
            <a:r>
              <a:rPr lang="en-US" sz="2000">
                <a:solidFill>
                  <a:srgbClr val="FFFFFF"/>
                </a:solidFill>
              </a:rPr>
              <a:t>? Is this game of interest without the </a:t>
            </a:r>
            <a:r>
              <a:rPr lang="en-US" sz="2000" b="1">
                <a:solidFill>
                  <a:srgbClr val="FFFFFF"/>
                </a:solidFill>
              </a:rPr>
              <a:t>allegory</a:t>
            </a:r>
            <a:r>
              <a:rPr lang="en-US" sz="2000">
                <a:solidFill>
                  <a:srgbClr val="FFFFFF"/>
                </a:solidFill>
              </a:rPr>
              <a:t>?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>
              <a:solidFill>
                <a:srgbClr val="FFFFFF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>
                <a:solidFill>
                  <a:srgbClr val="FFFFFF"/>
                </a:solidFill>
              </a:rPr>
              <a:t>How do you interpret the </a:t>
            </a:r>
            <a:r>
              <a:rPr lang="en-US" sz="2000" b="1">
                <a:solidFill>
                  <a:srgbClr val="FFFFFF"/>
                </a:solidFill>
              </a:rPr>
              <a:t>ending</a:t>
            </a:r>
            <a:r>
              <a:rPr lang="en-US" sz="2000">
                <a:solidFill>
                  <a:srgbClr val="FFFFFF"/>
                </a:solidFill>
              </a:rPr>
              <a:t> of the game?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56" y="2963333"/>
            <a:ext cx="7666989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5004351" cy="6040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0" y="1803400"/>
            <a:ext cx="4064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9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5000" cy="279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7" y="2921000"/>
            <a:ext cx="5249332" cy="39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5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26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87" y="1587500"/>
            <a:ext cx="4653513" cy="3894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4490243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0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44500"/>
            <a:ext cx="79121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</TotalTime>
  <Words>1015</Words>
  <Application>Microsoft Macintosh PowerPoint</Application>
  <PresentationFormat>Presentación en pantalla (4:3)</PresentationFormat>
  <Paragraphs>167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Courier New</vt:lpstr>
      <vt:lpstr>Eurostile</vt:lpstr>
      <vt:lpstr>Office Theme</vt:lpstr>
      <vt:lpstr>Week 11:  Newsgames and Political Parodies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Week 12:  Casual Games, Mobile Applications and  Social Media Games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Eduardo Marisca “The Entrepreneurial Republic” </vt:lpstr>
      <vt:lpstr>Presentación de PowerPoint</vt:lpstr>
      <vt:lpstr>Weeks 13-14:  Educational and Therapeutic Games</vt:lpstr>
      <vt:lpstr>James Paul Gee “Semiotic Domains: Is Playing Video Games a ‘Waste of Time’?”</vt:lpstr>
      <vt:lpstr>Presentación de PowerPoint</vt:lpstr>
      <vt:lpstr>Presentación de PowerPoint</vt:lpstr>
    </vt:vector>
  </TitlesOfParts>
  <Company>University of Delaware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11:  Newsgames and Political Parodies</dc:title>
  <dc:creator>Phillip Penix-Tadsen</dc:creator>
  <cp:lastModifiedBy>Microsoft Office User</cp:lastModifiedBy>
  <cp:revision>58</cp:revision>
  <dcterms:created xsi:type="dcterms:W3CDTF">2015-11-10T13:19:29Z</dcterms:created>
  <dcterms:modified xsi:type="dcterms:W3CDTF">2018-11-27T20:29:41Z</dcterms:modified>
</cp:coreProperties>
</file>